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10/20/2020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628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000"/>
    </mc:Choice>
    <mc:Fallback>
      <p:transition spd="slow" advClick="0" advTm="4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10/20/2020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51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000"/>
    </mc:Choice>
    <mc:Fallback>
      <p:transition spd="slow" advClick="0" advTm="4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10/20/2020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816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000"/>
    </mc:Choice>
    <mc:Fallback>
      <p:transition spd="slow" advClick="0" advTm="4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10/20/2020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002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000"/>
    </mc:Choice>
    <mc:Fallback>
      <p:transition spd="slow" advClick="0" advTm="4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10/20/2020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473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000"/>
    </mc:Choice>
    <mc:Fallback>
      <p:transition spd="slow" advClick="0" advTm="4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10/20/2020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887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000"/>
    </mc:Choice>
    <mc:Fallback>
      <p:transition spd="slow" advClick="0" advTm="4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10/20/2020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929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000"/>
    </mc:Choice>
    <mc:Fallback>
      <p:transition spd="slow" advClick="0" advTm="4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10/20/2020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354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000"/>
    </mc:Choice>
    <mc:Fallback>
      <p:transition spd="slow" advClick="0" advTm="4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10/20/2020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585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000"/>
    </mc:Choice>
    <mc:Fallback>
      <p:transition spd="slow" advClick="0" advTm="4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10/20/2020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225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000"/>
    </mc:Choice>
    <mc:Fallback>
      <p:transition spd="slow" advClick="0" advTm="4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10/20/2020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458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000"/>
    </mc:Choice>
    <mc:Fallback>
      <p:transition spd="slow" advClick="0" advTm="4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smtClean="0"/>
              <a:t>10/20/2020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57389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4000"/>
    </mc:Choice>
    <mc:Fallback>
      <p:transition spd="slow" advClick="0" advTm="4000"/>
    </mc:Fallback>
  </mc:AlternateConten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FF2E927-A293-45DB-9963-4A49B58E0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FEE3086-420A-44F6-800E-6B5452C8E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7EEBD3B-F93B-4433-A761-56CF51CFE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9C79214-593D-4D06-9432-87237EE9A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FC945CA-469A-4845-9417-1B842B8D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1D8BAB5-3266-41A2-A51E-E7FB09E17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442832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8F1984-8C93-45AE-9A61-01B57DABCA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6844" y="1276350"/>
            <a:ext cx="3513271" cy="3399493"/>
          </a:xfrm>
        </p:spPr>
        <p:txBody>
          <a:bodyPr>
            <a:noAutofit/>
          </a:bodyPr>
          <a:lstStyle/>
          <a:p>
            <a:r>
              <a:rPr lang="en-US" sz="3000" b="1" dirty="0"/>
              <a:t>I’m in FYE</a:t>
            </a:r>
            <a:br>
              <a:rPr lang="en-US" sz="3000" b="1" dirty="0"/>
            </a:br>
            <a:br>
              <a:rPr lang="en-US" sz="3000" b="1" dirty="0"/>
            </a:br>
            <a:r>
              <a:rPr lang="en-US" sz="3000" b="1" dirty="0"/>
              <a:t>WHAT DOES THAT MEAN AND WHAT HAPPENS NOW?</a:t>
            </a:r>
            <a:br>
              <a:rPr lang="en-US" sz="3000" b="1" dirty="0"/>
            </a:br>
            <a:br>
              <a:rPr lang="en-US" sz="3000" b="1" dirty="0"/>
            </a:br>
            <a:endParaRPr lang="en-US" sz="3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DC18E6-5286-4878-842D-4A51B7DFBB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16362" y="5373936"/>
            <a:ext cx="2503753" cy="1160213"/>
          </a:xfrm>
        </p:spPr>
        <p:txBody>
          <a:bodyPr>
            <a:normAutofit/>
          </a:bodyPr>
          <a:lstStyle/>
          <a:p>
            <a:r>
              <a:rPr lang="en-US" sz="1600" b="1" dirty="0"/>
              <a:t>Simone Williams</a:t>
            </a:r>
          </a:p>
          <a:p>
            <a:r>
              <a:rPr lang="en-US" sz="1600" b="1" dirty="0"/>
              <a:t>FYE Coordinator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0726DD-5DFC-4D2D-BAEF-1B02C20342C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4776" r="-1" b="8275"/>
          <a:stretch/>
        </p:blipFill>
        <p:spPr>
          <a:xfrm>
            <a:off x="5435859" y="227"/>
            <a:ext cx="5949061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BE71B4E1-B84B-4092-9656-51407AC9A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2586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QualitySongbyJavaughnThompson">
            <a:hlinkClick r:id="" action="ppaction://media"/>
            <a:extLst>
              <a:ext uri="{FF2B5EF4-FFF2-40B4-BE49-F238E27FC236}">
                <a16:creationId xmlns:a16="http://schemas.microsoft.com/office/drawing/2014/main" id="{E6E3ABD6-36AA-43E1-A258-8C2A50D41B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35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000"/>
    </mc:Choice>
    <mc:Fallback>
      <p:transition spd="slow"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>
            <a:extLst>
              <a:ext uri="{FF2B5EF4-FFF2-40B4-BE49-F238E27FC236}">
                <a16:creationId xmlns:a16="http://schemas.microsoft.com/office/drawing/2014/main" id="{4D8F4B8D-CB62-49AA-BBC9-BFBF0FA43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0B11A20E-F906-44AF-9B8C-5C7607ED2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589F2FE7-0776-45FC-BA50-B33FD5272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E28EA0B-064B-42ED-AEB7-E2B518F58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0815A55-8D70-457A-807A-8497E4EB2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9409685-E4D7-4C17-A7A6-C7C411192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BB97CD4-5E08-4372-8A06-C645E5701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E6874AF5-447B-47AD-B03B-06576DF06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99C0323D-9982-4687-AA2E-E71149384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A4CBED0A-FB77-4350-B446-A403A1CD1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DEC992F8-2510-4AE9-8670-56C776371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9F521423-BC8C-48F6-A1EB-D81162A4D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8123" y="0"/>
            <a:ext cx="463972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person&#10;&#10;Description automatically generated">
            <a:extLst>
              <a:ext uri="{FF2B5EF4-FFF2-40B4-BE49-F238E27FC236}">
                <a16:creationId xmlns:a16="http://schemas.microsoft.com/office/drawing/2014/main" id="{12D998E6-5F40-4CB5-8E17-C662F5ABF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3002" r="-2" b="17250"/>
          <a:stretch/>
        </p:blipFill>
        <p:spPr>
          <a:xfrm>
            <a:off x="1007761" y="227"/>
            <a:ext cx="5740362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0" name="Rectangle 109">
            <a:extLst>
              <a:ext uri="{FF2B5EF4-FFF2-40B4-BE49-F238E27FC236}">
                <a16:creationId xmlns:a16="http://schemas.microsoft.com/office/drawing/2014/main" id="{41EDA369-D842-4F68-BC3E-77AACF3F3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B297AA-6975-4374-B5B5-2DB785906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3625" y="1726891"/>
            <a:ext cx="2863229" cy="2268559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700" b="1" dirty="0"/>
              <a:t>7. Say YES!</a:t>
            </a:r>
            <a:br>
              <a:rPr lang="en-US" sz="3700" b="1" dirty="0"/>
            </a:br>
            <a:br>
              <a:rPr lang="en-US" sz="3700" b="1" dirty="0"/>
            </a:br>
            <a:r>
              <a:rPr lang="en-US" sz="3000" b="1" dirty="0">
                <a:solidFill>
                  <a:srgbClr val="00B0F0"/>
                </a:solidFill>
              </a:rPr>
              <a:t>Decide to stick with FYE, because growth and change take time and friendships are built overtime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29A9693-7962-4A56-80F6-BCC7260B1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673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000"/>
    </mc:Choice>
    <mc:Fallback>
      <p:transition spd="slow" advClick="0" advTm="4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4D8F4B8D-CB62-49AA-BBC9-BFBF0FA43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B11A20E-F906-44AF-9B8C-5C7607ED2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589F2FE7-0776-45FC-BA50-B33FD5272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E28EA0B-064B-42ED-AEB7-E2B518F58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0815A55-8D70-457A-807A-8497E4EB2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9409685-E4D7-4C17-A7A6-C7C411192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BB97CD4-5E08-4372-8A06-C645E5701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147E635D-C3B4-465B-AF24-991B6BF63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4A0623D0-396B-499E-BBFB-C17F1BB0F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AC1A31-C1B3-4DD9-9D4C-E7011796E8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16068" r="-1" b="1813"/>
          <a:stretch/>
        </p:blipFill>
        <p:spPr>
          <a:xfrm>
            <a:off x="19965" y="-2"/>
            <a:ext cx="12191695" cy="685800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14E56C4B-C9E0-4F01-AF43-E69279A06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6CCFC05F-DF0D-4B1B-8FD8-51B508CBC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42" y="0"/>
            <a:ext cx="11228892" cy="6858000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8C654A17-56DA-4921-A42B-DE255FA66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ADC0E-F941-4982-A32C-90EE54821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2054" y="3428998"/>
            <a:ext cx="5816024" cy="2623459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700" b="1" dirty="0"/>
              <a:t>8. Stay for the fun</a:t>
            </a:r>
            <a:br>
              <a:rPr lang="en-US" sz="2600" dirty="0"/>
            </a:br>
            <a:br>
              <a:rPr lang="en-US" sz="2600" dirty="0"/>
            </a:br>
            <a:r>
              <a:rPr lang="en-US" sz="3000" b="1" dirty="0">
                <a:solidFill>
                  <a:srgbClr val="00B0F0"/>
                </a:solidFill>
              </a:rPr>
              <a:t>Intercampus meet ups</a:t>
            </a:r>
            <a:br>
              <a:rPr lang="en-US" sz="3000" b="1" dirty="0">
                <a:solidFill>
                  <a:srgbClr val="00B0F0"/>
                </a:solidFill>
              </a:rPr>
            </a:br>
            <a:br>
              <a:rPr lang="en-US" sz="3000" b="1" dirty="0">
                <a:solidFill>
                  <a:srgbClr val="00B0F0"/>
                </a:solidFill>
              </a:rPr>
            </a:br>
            <a:r>
              <a:rPr lang="en-US" sz="3000" b="1" dirty="0">
                <a:solidFill>
                  <a:srgbClr val="00B0F0"/>
                </a:solidFill>
              </a:rPr>
              <a:t>FYE groups link up</a:t>
            </a:r>
            <a:br>
              <a:rPr lang="en-US" sz="3000" b="1" dirty="0">
                <a:solidFill>
                  <a:srgbClr val="00B0F0"/>
                </a:solidFill>
              </a:rPr>
            </a:br>
            <a:br>
              <a:rPr lang="en-US" sz="3000" b="1" dirty="0">
                <a:solidFill>
                  <a:srgbClr val="00B0F0"/>
                </a:solidFill>
              </a:rPr>
            </a:br>
            <a:r>
              <a:rPr lang="en-US" sz="3000" b="1" dirty="0">
                <a:solidFill>
                  <a:srgbClr val="00B0F0"/>
                </a:solidFill>
              </a:rPr>
              <a:t>Socials and </a:t>
            </a:r>
            <a:r>
              <a:rPr lang="en-US" sz="3000" b="1" dirty="0" err="1">
                <a:solidFill>
                  <a:srgbClr val="00B0F0"/>
                </a:solidFill>
              </a:rPr>
              <a:t>lymes</a:t>
            </a:r>
            <a:endParaRPr lang="en-US" sz="3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62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000"/>
    </mc:Choice>
    <mc:Fallback>
      <p:transition spd="slow" advClick="0" advTm="4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E6874AF5-447B-47AD-B03B-06576DF06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9C0323D-9982-4687-AA2E-E71149384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4CBED0A-FB77-4350-B446-A403A1CD1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DEC992F8-2510-4AE9-8670-56C776371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521423-BC8C-48F6-A1EB-D81162A4D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8123" y="0"/>
            <a:ext cx="463972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BE778C-A4BB-477A-BC56-92DB1DB6F4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1" b="7708"/>
          <a:stretch/>
        </p:blipFill>
        <p:spPr>
          <a:xfrm>
            <a:off x="1007761" y="227"/>
            <a:ext cx="5740362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41EDA369-D842-4F68-BC3E-77AACF3F3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D5A9A6-F59F-4FC2-9C0A-3E05BD768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9142" y="133350"/>
            <a:ext cx="4365097" cy="6721932"/>
          </a:xfrm>
        </p:spPr>
        <p:txBody>
          <a:bodyPr>
            <a:normAutofit fontScale="90000"/>
          </a:bodyPr>
          <a:lstStyle/>
          <a:p>
            <a:br>
              <a:rPr lang="en-US" sz="3000" dirty="0"/>
            </a:br>
            <a:r>
              <a:rPr lang="en-US" sz="3000" b="1" dirty="0">
                <a:solidFill>
                  <a:srgbClr val="00B0F0"/>
                </a:solidFill>
              </a:rPr>
              <a:t>FYE stands for The First Year Experience </a:t>
            </a:r>
            <a:br>
              <a:rPr lang="en-US" sz="3000" dirty="0"/>
            </a:br>
            <a:br>
              <a:rPr lang="en-US" sz="3000" dirty="0"/>
            </a:br>
            <a:r>
              <a:rPr lang="en-US" sz="3000" dirty="0"/>
              <a:t>FYE is UWI’s gift to first year students. </a:t>
            </a:r>
            <a:br>
              <a:rPr lang="en-US" sz="3000" dirty="0"/>
            </a:br>
            <a:br>
              <a:rPr lang="en-US" sz="3000" dirty="0"/>
            </a:br>
            <a:r>
              <a:rPr lang="en-US" sz="3000" b="1" dirty="0">
                <a:solidFill>
                  <a:srgbClr val="00B0F0"/>
                </a:solidFill>
              </a:rPr>
              <a:t>It is a support </a:t>
            </a:r>
            <a:r>
              <a:rPr lang="en-US" sz="3000" b="1" dirty="0" err="1">
                <a:solidFill>
                  <a:srgbClr val="00B0F0"/>
                </a:solidFill>
              </a:rPr>
              <a:t>programme</a:t>
            </a:r>
            <a:r>
              <a:rPr lang="en-US" sz="3000" b="1" dirty="0">
                <a:solidFill>
                  <a:srgbClr val="00B0F0"/>
                </a:solidFill>
              </a:rPr>
              <a:t> for first year students. </a:t>
            </a:r>
            <a:br>
              <a:rPr lang="en-US" sz="3000" b="1" dirty="0">
                <a:solidFill>
                  <a:srgbClr val="00B0F0"/>
                </a:solidFill>
              </a:rPr>
            </a:br>
            <a:br>
              <a:rPr lang="en-US" sz="3000" b="1" dirty="0">
                <a:solidFill>
                  <a:srgbClr val="00B0F0"/>
                </a:solidFill>
              </a:rPr>
            </a:br>
            <a:r>
              <a:rPr lang="en-US" sz="3000" dirty="0"/>
              <a:t>In small groups of 15 students, one peer mentor and a UWI staff you spend a year having fun, making friendships and navigating UWI together.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29A9693-7962-4A56-80F6-BCC7260B1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91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000"/>
    </mc:Choice>
    <mc:Fallback>
      <p:transition spd="slow" advClick="0" advTm="4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4" name="Rectangle 143">
            <a:extLst>
              <a:ext uri="{FF2B5EF4-FFF2-40B4-BE49-F238E27FC236}">
                <a16:creationId xmlns:a16="http://schemas.microsoft.com/office/drawing/2014/main" id="{E6874AF5-447B-47AD-B03B-06576DF06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6" name="Picture 145">
            <a:extLst>
              <a:ext uri="{FF2B5EF4-FFF2-40B4-BE49-F238E27FC236}">
                <a16:creationId xmlns:a16="http://schemas.microsoft.com/office/drawing/2014/main" id="{99C0323D-9982-4687-AA2E-E71149384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A4CBED0A-FB77-4350-B446-A403A1CD1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50" name="Rectangle 149">
            <a:extLst>
              <a:ext uri="{FF2B5EF4-FFF2-40B4-BE49-F238E27FC236}">
                <a16:creationId xmlns:a16="http://schemas.microsoft.com/office/drawing/2014/main" id="{DEC992F8-2510-4AE9-8670-56C776371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9F521423-BC8C-48F6-A1EB-D81162A4D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8123" y="0"/>
            <a:ext cx="463972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0A3A9D5-DAC6-4572-831E-C5D8AFBD19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341" r="26576"/>
          <a:stretch/>
        </p:blipFill>
        <p:spPr>
          <a:xfrm>
            <a:off x="1007761" y="227"/>
            <a:ext cx="5740362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4" name="Rectangle 153">
            <a:extLst>
              <a:ext uri="{FF2B5EF4-FFF2-40B4-BE49-F238E27FC236}">
                <a16:creationId xmlns:a16="http://schemas.microsoft.com/office/drawing/2014/main" id="{41EDA369-D842-4F68-BC3E-77AACF3F3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8086A-5DF0-4470-BE8F-C0FF3205A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87825" y="1631852"/>
            <a:ext cx="3250753" cy="4065705"/>
          </a:xfrm>
        </p:spPr>
        <p:txBody>
          <a:bodyPr>
            <a:normAutofit/>
          </a:bodyPr>
          <a:lstStyle/>
          <a:p>
            <a:r>
              <a:rPr lang="en-GB" sz="3800" b="1" dirty="0"/>
              <a:t>1. Join WhatsApp Group</a:t>
            </a:r>
            <a:br>
              <a:rPr lang="en-GB" sz="1700" dirty="0"/>
            </a:br>
            <a:br>
              <a:rPr lang="en-GB" sz="1700" dirty="0"/>
            </a:br>
            <a:br>
              <a:rPr lang="en-GB" sz="2500" b="1" dirty="0"/>
            </a:br>
            <a:r>
              <a:rPr lang="en-US" sz="2500" b="1" dirty="0">
                <a:solidFill>
                  <a:srgbClr val="00B0F0"/>
                </a:solidFill>
              </a:rPr>
              <a:t>You have been either added to a WhatsApp Group or Sent a WhatsApp link. Please join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F29A9693-7962-4A56-80F6-BCC7260B1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F8CF42-4B75-4FCA-9B77-CC9B37916AE3}"/>
              </a:ext>
            </a:extLst>
          </p:cNvPr>
          <p:cNvSpPr txBox="1"/>
          <p:nvPr/>
        </p:nvSpPr>
        <p:spPr>
          <a:xfrm>
            <a:off x="2574388" y="888935"/>
            <a:ext cx="3038621" cy="2093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9881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000"/>
    </mc:Choice>
    <mc:Fallback>
      <p:transition spd="slow" advClick="0" advTm="4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87">
            <a:extLst>
              <a:ext uri="{FF2B5EF4-FFF2-40B4-BE49-F238E27FC236}">
                <a16:creationId xmlns:a16="http://schemas.microsoft.com/office/drawing/2014/main" id="{E1933536-E097-4948-9342-2B9CBF867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Picture 89">
            <a:extLst>
              <a:ext uri="{FF2B5EF4-FFF2-40B4-BE49-F238E27FC236}">
                <a16:creationId xmlns:a16="http://schemas.microsoft.com/office/drawing/2014/main" id="{129A6353-7DBD-426B-ACBA-852F158A7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4" name="Picture 91">
            <a:extLst>
              <a:ext uri="{FF2B5EF4-FFF2-40B4-BE49-F238E27FC236}">
                <a16:creationId xmlns:a16="http://schemas.microsoft.com/office/drawing/2014/main" id="{8B16BEED-A145-44DF-BDEE-E3187DFBC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5" name="Rectangle 93">
            <a:extLst>
              <a:ext uri="{FF2B5EF4-FFF2-40B4-BE49-F238E27FC236}">
                <a16:creationId xmlns:a16="http://schemas.microsoft.com/office/drawing/2014/main" id="{1DA2B92B-E461-4BC6-8246-A692CDFA5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95">
            <a:extLst>
              <a:ext uri="{FF2B5EF4-FFF2-40B4-BE49-F238E27FC236}">
                <a16:creationId xmlns:a16="http://schemas.microsoft.com/office/drawing/2014/main" id="{AE33E3F2-7615-461C-B555-C3C7BB650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4BAE33-DF31-4DB3-A2B7-813FD8ABB5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165" r="1" b="14648"/>
          <a:stretch/>
        </p:blipFill>
        <p:spPr>
          <a:xfrm>
            <a:off x="1005401" y="227"/>
            <a:ext cx="5569814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7" name="Rectangle 97">
            <a:extLst>
              <a:ext uri="{FF2B5EF4-FFF2-40B4-BE49-F238E27FC236}">
                <a16:creationId xmlns:a16="http://schemas.microsoft.com/office/drawing/2014/main" id="{2245C511-1203-43DB-A92D-36E68EA58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9977B5-A09C-4E2B-BAB3-B28F8598A965}"/>
              </a:ext>
            </a:extLst>
          </p:cNvPr>
          <p:cNvSpPr txBox="1"/>
          <p:nvPr/>
        </p:nvSpPr>
        <p:spPr>
          <a:xfrm>
            <a:off x="6695478" y="1269190"/>
            <a:ext cx="4535316" cy="4544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defTabSz="914400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sz="3700" b="1" dirty="0"/>
              <a:t>2. Introduce Yourself</a:t>
            </a:r>
          </a:p>
          <a:p>
            <a:pPr defTabSz="914400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endParaRPr lang="en-US" sz="2700" b="1" dirty="0"/>
          </a:p>
          <a:p>
            <a:pPr defTabSz="914400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sz="2700" b="1" dirty="0">
                <a:solidFill>
                  <a:srgbClr val="00B0F0"/>
                </a:solidFill>
              </a:rPr>
              <a:t>Once in the group, say hi and introduce yourself. Your introduction can be very simple or really detailed. You get to decide!</a:t>
            </a:r>
          </a:p>
        </p:txBody>
      </p:sp>
      <p:sp>
        <p:nvSpPr>
          <p:cNvPr id="108" name="Rectangle 99">
            <a:extLst>
              <a:ext uri="{FF2B5EF4-FFF2-40B4-BE49-F238E27FC236}">
                <a16:creationId xmlns:a16="http://schemas.microsoft.com/office/drawing/2014/main" id="{AAB86019-144D-4566-B7D5-D3A697B9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23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000"/>
    </mc:Choice>
    <mc:Fallback>
      <p:transition spd="slow" advClick="0" advTm="4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828623FE-81D6-4F09-8D7A-F76F15A2F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69256214-74F4-4CEA-8704-1D8CCDB83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E53BBEE1-0C06-4A90-AFCF-ECDA15B81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CDF634B5-C6ED-4234-A24B-02D885B1C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6444AFB-4E57-4D85-9602-F52A64E2F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961919C-DD7F-43B1-B71B-DF7EE29A6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F9BF9C-ADB7-4AB8-AE1D-1FC858BE01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3330" y="1463041"/>
            <a:ext cx="3248156" cy="4354540"/>
          </a:xfrm>
        </p:spPr>
        <p:txBody>
          <a:bodyPr>
            <a:normAutofit fontScale="90000"/>
          </a:bodyPr>
          <a:lstStyle/>
          <a:p>
            <a:r>
              <a:rPr lang="en-US" sz="3700" b="1" dirty="0"/>
              <a:t>3. Start Connecting</a:t>
            </a:r>
            <a:br>
              <a:rPr lang="en-US" sz="1700" b="1" dirty="0"/>
            </a:br>
            <a:br>
              <a:rPr lang="en-US" sz="1700" b="1" dirty="0"/>
            </a:br>
            <a:r>
              <a:rPr lang="en-US" sz="2700" b="1" dirty="0">
                <a:solidFill>
                  <a:srgbClr val="00B0F0"/>
                </a:solidFill>
              </a:rPr>
              <a:t>Your peer mentor and facilitator will create community. Participate. You will make friends by activities, games, etc.</a:t>
            </a:r>
            <a:br>
              <a:rPr lang="en-US" sz="2700" b="1" dirty="0">
                <a:solidFill>
                  <a:srgbClr val="00B0F0"/>
                </a:solidFill>
              </a:rPr>
            </a:br>
            <a:br>
              <a:rPr lang="en-US" sz="2700" b="1" dirty="0">
                <a:solidFill>
                  <a:srgbClr val="00B0F0"/>
                </a:solidFill>
              </a:rPr>
            </a:br>
            <a:endParaRPr lang="en-US" sz="2700" b="1" dirty="0">
              <a:solidFill>
                <a:srgbClr val="00B0F0"/>
              </a:solidFill>
            </a:endParaRPr>
          </a:p>
        </p:txBody>
      </p:sp>
      <p:pic>
        <p:nvPicPr>
          <p:cNvPr id="7" name="Picture 6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4B6BA3A2-E6CE-45A8-A0EC-9A425C0BE0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656" r="-1" b="18230"/>
          <a:stretch/>
        </p:blipFill>
        <p:spPr>
          <a:xfrm>
            <a:off x="5444747" y="647191"/>
            <a:ext cx="5297322" cy="5564284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C39649D3-3CC3-4DD7-AA2D-81A3546AF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19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000"/>
    </mc:Choice>
    <mc:Fallback>
      <p:transition spd="slow" advClick="0" advTm="4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32">
            <a:extLst>
              <a:ext uri="{FF2B5EF4-FFF2-40B4-BE49-F238E27FC236}">
                <a16:creationId xmlns:a16="http://schemas.microsoft.com/office/drawing/2014/main" id="{E724BC48-6EBC-4549-B8AB-FC4533048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34">
            <a:extLst>
              <a:ext uri="{FF2B5EF4-FFF2-40B4-BE49-F238E27FC236}">
                <a16:creationId xmlns:a16="http://schemas.microsoft.com/office/drawing/2014/main" id="{4FB3C24C-9AC5-435F-A94C-F9E637DC1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1" name="Picture 36">
            <a:extLst>
              <a:ext uri="{FF2B5EF4-FFF2-40B4-BE49-F238E27FC236}">
                <a16:creationId xmlns:a16="http://schemas.microsoft.com/office/drawing/2014/main" id="{F8056C0D-1BC4-4996-B97D-B7CFECD3F0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52" name="Rectangle 38">
            <a:extLst>
              <a:ext uri="{FF2B5EF4-FFF2-40B4-BE49-F238E27FC236}">
                <a16:creationId xmlns:a16="http://schemas.microsoft.com/office/drawing/2014/main" id="{BC8CAED6-52CE-4182-95CB-7BB41D595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40">
            <a:extLst>
              <a:ext uri="{FF2B5EF4-FFF2-40B4-BE49-F238E27FC236}">
                <a16:creationId xmlns:a16="http://schemas.microsoft.com/office/drawing/2014/main" id="{80AD06AE-431A-45BD-8341-55497FAE2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42">
            <a:extLst>
              <a:ext uri="{FF2B5EF4-FFF2-40B4-BE49-F238E27FC236}">
                <a16:creationId xmlns:a16="http://schemas.microsoft.com/office/drawing/2014/main" id="{9B7BA4B2-D0D2-4C19-B029-704374FF8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761" y="0"/>
            <a:ext cx="573791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16B651E-011C-457B-9E3F-CC03371938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1308" y="316485"/>
            <a:ext cx="4147402" cy="6213337"/>
          </a:xfrm>
          <a:prstGeom prst="rect">
            <a:avLst/>
          </a:prstGeom>
          <a:ln w="12700">
            <a:noFill/>
          </a:ln>
        </p:spPr>
      </p:pic>
      <p:sp>
        <p:nvSpPr>
          <p:cNvPr id="55" name="Rectangle 44">
            <a:extLst>
              <a:ext uri="{FF2B5EF4-FFF2-40B4-BE49-F238E27FC236}">
                <a16:creationId xmlns:a16="http://schemas.microsoft.com/office/drawing/2014/main" id="{DBC8EA82-3F65-444A-B2B2-37C08EC25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8123" y="0"/>
            <a:ext cx="463972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31C2A4-AA08-4558-94E9-F3AEB36F5C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2420" y="1351842"/>
            <a:ext cx="2863229" cy="2268559"/>
          </a:xfrm>
        </p:spPr>
        <p:txBody>
          <a:bodyPr>
            <a:normAutofit fontScale="90000"/>
          </a:bodyPr>
          <a:lstStyle/>
          <a:p>
            <a:r>
              <a:rPr lang="en-US" sz="3700" b="1" dirty="0"/>
              <a:t>4. Commit to Once Weekly Sessions</a:t>
            </a:r>
            <a:br>
              <a:rPr lang="en-US" sz="1700" dirty="0"/>
            </a:br>
            <a:br>
              <a:rPr lang="en-US" sz="3000" b="1" dirty="0">
                <a:solidFill>
                  <a:srgbClr val="00B0F0"/>
                </a:solidFill>
              </a:rPr>
            </a:br>
            <a:r>
              <a:rPr lang="en-US" sz="3000" b="1" dirty="0">
                <a:solidFill>
                  <a:srgbClr val="00B0F0"/>
                </a:solidFill>
              </a:rPr>
              <a:t>Your group meets weekly on Zoom or Google Meet.  Attend these meetings. Participate, engage, share and have fun!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72EF9D9-A52D-42F9-8B3A-294CFD64F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66" y="236475"/>
            <a:ext cx="5255628" cy="637335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A584273-339D-426F-B6DE-E25CF0740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067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000"/>
    </mc:Choice>
    <mc:Fallback>
      <p:transition spd="slow" advClick="0" advTm="4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25">
            <a:extLst>
              <a:ext uri="{FF2B5EF4-FFF2-40B4-BE49-F238E27FC236}">
                <a16:creationId xmlns:a16="http://schemas.microsoft.com/office/drawing/2014/main" id="{C62DD328-8B47-473E-A7B7-7143AE59A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27">
            <a:extLst>
              <a:ext uri="{FF2B5EF4-FFF2-40B4-BE49-F238E27FC236}">
                <a16:creationId xmlns:a16="http://schemas.microsoft.com/office/drawing/2014/main" id="{8466EBE1-F42A-4776-8B40-90118882A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2" name="Picture 29">
            <a:extLst>
              <a:ext uri="{FF2B5EF4-FFF2-40B4-BE49-F238E27FC236}">
                <a16:creationId xmlns:a16="http://schemas.microsoft.com/office/drawing/2014/main" id="{02ECB92B-F94C-4EDA-8D54-AB3672588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3" name="Rectangle 31">
            <a:extLst>
              <a:ext uri="{FF2B5EF4-FFF2-40B4-BE49-F238E27FC236}">
                <a16:creationId xmlns:a16="http://schemas.microsoft.com/office/drawing/2014/main" id="{C423C5F8-7206-48C5-B496-78ACBB7CA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33">
            <a:extLst>
              <a:ext uri="{FF2B5EF4-FFF2-40B4-BE49-F238E27FC236}">
                <a16:creationId xmlns:a16="http://schemas.microsoft.com/office/drawing/2014/main" id="{21026F1A-4991-4A70-AE58-311C42026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2940" y="0"/>
            <a:ext cx="6524905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3F541C-7C46-4672-926E-F7601C47E5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913" r="33563" b="-2"/>
          <a:stretch/>
        </p:blipFill>
        <p:spPr>
          <a:xfrm>
            <a:off x="1007760" y="227"/>
            <a:ext cx="3855179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5" name="Rectangle 35">
            <a:extLst>
              <a:ext uri="{FF2B5EF4-FFF2-40B4-BE49-F238E27FC236}">
                <a16:creationId xmlns:a16="http://schemas.microsoft.com/office/drawing/2014/main" id="{F57073E2-830E-47AA-B6D7-7A6A78EF8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80E46F-3656-49CB-9278-5AA1EFE931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2744" y="1679220"/>
            <a:ext cx="4745117" cy="2268559"/>
          </a:xfrm>
        </p:spPr>
        <p:txBody>
          <a:bodyPr>
            <a:normAutofit fontScale="90000"/>
          </a:bodyPr>
          <a:lstStyle/>
          <a:p>
            <a:r>
              <a:rPr lang="en-US" sz="3700" b="1" dirty="0"/>
              <a:t>5. Have heart to heart. Disclose</a:t>
            </a:r>
            <a:br>
              <a:rPr lang="en-US" sz="2400" b="1" dirty="0"/>
            </a:br>
            <a:br>
              <a:rPr lang="en-US" sz="3000" b="1" dirty="0">
                <a:solidFill>
                  <a:srgbClr val="00B0F0"/>
                </a:solidFill>
              </a:rPr>
            </a:br>
            <a:br>
              <a:rPr lang="en-US" sz="3000" b="1" dirty="0">
                <a:solidFill>
                  <a:srgbClr val="00B0F0"/>
                </a:solidFill>
              </a:rPr>
            </a:br>
            <a:r>
              <a:rPr lang="en-US" sz="3000" b="1" dirty="0">
                <a:solidFill>
                  <a:srgbClr val="00B0F0"/>
                </a:solidFill>
              </a:rPr>
              <a:t>FYE helps best when you share the things which are difficult for you. Your facilitator will assist in finding solutions</a:t>
            </a:r>
          </a:p>
        </p:txBody>
      </p:sp>
      <p:sp>
        <p:nvSpPr>
          <p:cNvPr id="46" name="Rectangle 37">
            <a:extLst>
              <a:ext uri="{FF2B5EF4-FFF2-40B4-BE49-F238E27FC236}">
                <a16:creationId xmlns:a16="http://schemas.microsoft.com/office/drawing/2014/main" id="{30A88AE1-329D-4AE8-AB86-EC0EC9DCF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73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000"/>
    </mc:Choice>
    <mc:Fallback>
      <p:transition spd="slow" advClick="0" advTm="4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4D8F4B8D-CB62-49AA-BBC9-BFBF0FA43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B11A20E-F906-44AF-9B8C-5C7607ED2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589F2FE7-0776-45FC-BA50-B33FD5272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E28EA0B-064B-42ED-AEB7-E2B518F58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0815A55-8D70-457A-807A-8497E4EB2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9409685-E4D7-4C17-A7A6-C7C411192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BB97CD4-5E08-4372-8A06-C645E5701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E6874AF5-447B-47AD-B03B-06576DF06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99C0323D-9982-4687-AA2E-E71149384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4CBED0A-FB77-4350-B446-A403A1CD1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DEC992F8-2510-4AE9-8670-56C776371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F521423-BC8C-48F6-A1EB-D81162A4D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8123" y="0"/>
            <a:ext cx="463972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84430ED-A3A7-4758-BB32-A5F02D5540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9502" r="-2" b="10750"/>
          <a:stretch/>
        </p:blipFill>
        <p:spPr>
          <a:xfrm>
            <a:off x="1007761" y="227"/>
            <a:ext cx="5740362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41EDA369-D842-4F68-BC3E-77AACF3F3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E725A9-5767-45E1-8EC9-E098CAD2E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6368" y="651931"/>
            <a:ext cx="2863229" cy="2268559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700" b="1" dirty="0"/>
              <a:t>6. Be open to Receiving Joy</a:t>
            </a:r>
            <a:br>
              <a:rPr lang="en-US" sz="3700" b="1" dirty="0"/>
            </a:br>
            <a:br>
              <a:rPr lang="en-US" sz="3700" b="1" dirty="0"/>
            </a:br>
            <a:br>
              <a:rPr lang="en-US" sz="1400" dirty="0"/>
            </a:br>
            <a:r>
              <a:rPr lang="en-US" sz="3000" b="1" dirty="0">
                <a:solidFill>
                  <a:srgbClr val="00B0F0"/>
                </a:solidFill>
              </a:rPr>
              <a:t>FYE requires you to be open to fun, family, and friendships. Be also open to being happy and to doing well in school. FYE is positivity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29A9693-7962-4A56-80F6-BCC7260B1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291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000"/>
    </mc:Choice>
    <mc:Fallback>
      <p:transition spd="slow" advClick="0" advTm="4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CC4AF46-A1F3-4DF9-8F71-44A6B10E4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E798FC9-A14A-487D-88A2-A57F0029D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5065053-9EF0-4668-9CF6-DD9A49BE2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5CD8DEDF-3AC4-4735-B9FF-7BE084C2B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106AA5C-5136-4C1B-8030-6FE6F0F55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7410167-A5D0-4B9C-A90D-300AF6533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619C30-11DC-4EF0-B2C2-D55165713C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4251" y="1138241"/>
            <a:ext cx="3203897" cy="2268559"/>
          </a:xfrm>
        </p:spPr>
        <p:txBody>
          <a:bodyPr>
            <a:normAutofit fontScale="90000"/>
          </a:bodyPr>
          <a:lstStyle/>
          <a:p>
            <a:r>
              <a:rPr lang="en-US" sz="3700" b="1" dirty="0"/>
              <a:t>6. Be Willing to Become Better </a:t>
            </a:r>
            <a:br>
              <a:rPr lang="en-US" sz="1500" dirty="0"/>
            </a:br>
            <a:br>
              <a:rPr lang="en-US" sz="1500" dirty="0"/>
            </a:br>
            <a:br>
              <a:rPr lang="en-US" sz="1500" dirty="0"/>
            </a:br>
            <a:br>
              <a:rPr lang="en-US" sz="1500" dirty="0"/>
            </a:br>
            <a:br>
              <a:rPr lang="en-US" sz="1500" dirty="0"/>
            </a:br>
            <a:r>
              <a:rPr lang="en-US" sz="3000" b="1" dirty="0">
                <a:solidFill>
                  <a:srgbClr val="00B0F0"/>
                </a:solidFill>
              </a:rPr>
              <a:t>FYE unearths talents. FYE also challenges  you to change the habits which do not support your success. Be willing.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6D57D7-09B6-4D69-8CC6-0073524B9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4747" y="1138241"/>
            <a:ext cx="5297322" cy="4582184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04A2D297-946C-413D-8762-81BB0BB72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39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000"/>
    </mc:Choice>
    <mc:Fallback>
      <p:transition spd="slow" advClick="0" advTm="4000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353</Words>
  <Application>Microsoft Office PowerPoint</Application>
  <PresentationFormat>Widescreen</PresentationFormat>
  <Paragraphs>18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MS Shell Dlg 2</vt:lpstr>
      <vt:lpstr>Wingdings</vt:lpstr>
      <vt:lpstr>Wingdings 3</vt:lpstr>
      <vt:lpstr>Madison</vt:lpstr>
      <vt:lpstr>I’m in FYE  WHAT DOES THAT MEAN AND WHAT HAPPENS NOW?  </vt:lpstr>
      <vt:lpstr> FYE stands for The First Year Experience   FYE is UWI’s gift to first year students.   It is a support programme for first year students.   In small groups of 15 students, one peer mentor and a UWI staff you spend a year having fun, making friendships and navigating UWI together.</vt:lpstr>
      <vt:lpstr>1. Join WhatsApp Group   You have been either added to a WhatsApp Group or Sent a WhatsApp link. Please join</vt:lpstr>
      <vt:lpstr>PowerPoint Presentation</vt:lpstr>
      <vt:lpstr>3. Start Connecting  Your peer mentor and facilitator will create community. Participate. You will make friends by activities, games, etc.  </vt:lpstr>
      <vt:lpstr>4. Commit to Once Weekly Sessions  Your group meets weekly on Zoom or Google Meet.  Attend these meetings. Participate, engage, share and have fun!</vt:lpstr>
      <vt:lpstr>5. Have heart to heart. Disclose   FYE helps best when you share the things which are difficult for you. Your facilitator will assist in finding solutions</vt:lpstr>
      <vt:lpstr>6. Be open to Receiving Joy   FYE requires you to be open to fun, family, and friendships. Be also open to being happy and to doing well in school. FYE is positivity</vt:lpstr>
      <vt:lpstr>6. Be Willing to Become Better      FYE unearths talents. FYE also challenges  you to change the habits which do not support your success. Be willing.</vt:lpstr>
      <vt:lpstr>7. Say YES!  Decide to stick with FYE, because growth and change take time and friendships are built overtime</vt:lpstr>
      <vt:lpstr>8. Stay for the fun  Intercampus meet ups  FYE groups link up  Socials and lymes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I’m in FYE  WHT DOES THAT MEAN AND WHAT HAPPENS NOW?  </dc:title>
  <dc:creator>Cassidy Crown</dc:creator>
  <cp:lastModifiedBy>Cassidy Crown</cp:lastModifiedBy>
  <cp:revision>6</cp:revision>
  <dcterms:created xsi:type="dcterms:W3CDTF">2020-10-20T17:19:04Z</dcterms:created>
  <dcterms:modified xsi:type="dcterms:W3CDTF">2020-10-20T18:07:40Z</dcterms:modified>
</cp:coreProperties>
</file>